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sldIdLst>
    <p:sldId id="261" r:id="rId4"/>
    <p:sldId id="262" r:id="rId5"/>
    <p:sldId id="264" r:id="rId6"/>
    <p:sldId id="267" r:id="rId7"/>
    <p:sldId id="268" r:id="rId8"/>
    <p:sldId id="269" r:id="rId9"/>
    <p:sldId id="270" r:id="rId10"/>
    <p:sldId id="271" r:id="rId11"/>
    <p:sldId id="272" r:id="rId12"/>
    <p:sldId id="265" r:id="rId13"/>
    <p:sldId id="273" r:id="rId14"/>
    <p:sldId id="274" r:id="rId15"/>
    <p:sldId id="275" r:id="rId16"/>
    <p:sldId id="276" r:id="rId17"/>
    <p:sldId id="279" r:id="rId18"/>
    <p:sldId id="277" r:id="rId19"/>
    <p:sldId id="27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9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9" autoAdjust="0"/>
    <p:restoredTop sz="94660"/>
  </p:normalViewPr>
  <p:slideViewPr>
    <p:cSldViewPr snapToGrid="0">
      <p:cViewPr varScale="1">
        <p:scale>
          <a:sx n="73" d="100"/>
          <a:sy n="73" d="100"/>
        </p:scale>
        <p:origin x="414" y="72"/>
      </p:cViewPr>
      <p:guideLst>
        <p:guide orient="horz" pos="2160"/>
        <p:guide pos="39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634B9-AAE2-4BB4-BC42-A16C91E4A0D5}" type="datetimeFigureOut">
              <a:rPr lang="en-US" smtClean="0"/>
              <a:t>9/15/2015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6409BF-52C3-421A-B65B-89B66D1E3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34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634B9-AAE2-4BB4-BC42-A16C91E4A0D5}" type="datetimeFigureOut">
              <a:rPr lang="en-US" smtClean="0"/>
              <a:t>9/15/2015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6409BF-52C3-421A-B65B-89B66D1E3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90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634B9-AAE2-4BB4-BC42-A16C91E4A0D5}" type="datetimeFigureOut">
              <a:rPr lang="en-US" smtClean="0"/>
              <a:t>9/15/2015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6409BF-52C3-421A-B65B-89B66D1E3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4433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634B9-AAE2-4BB4-BC42-A16C91E4A0D5}" type="datetimeFigureOut">
              <a:rPr lang="en-US" smtClean="0"/>
              <a:t>9/15/2015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6409BF-52C3-421A-B65B-89B66D1E3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2715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634B9-AAE2-4BB4-BC42-A16C91E4A0D5}" type="datetimeFigureOut">
              <a:rPr lang="en-US" smtClean="0"/>
              <a:t>9/15/2015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6409BF-52C3-421A-B65B-89B66D1E3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2528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634B9-AAE2-4BB4-BC42-A16C91E4A0D5}" type="datetimeFigureOut">
              <a:rPr lang="en-US" smtClean="0"/>
              <a:t>9/15/2015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6409BF-52C3-421A-B65B-89B66D1E3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9391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634B9-AAE2-4BB4-BC42-A16C91E4A0D5}" type="datetimeFigureOut">
              <a:rPr lang="en-US" smtClean="0"/>
              <a:t>9/15/2015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6409BF-52C3-421A-B65B-89B66D1E3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2802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634B9-AAE2-4BB4-BC42-A16C91E4A0D5}" type="datetimeFigureOut">
              <a:rPr lang="en-US" smtClean="0"/>
              <a:t>9/15/2015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6409BF-52C3-421A-B65B-89B66D1E3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347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634B9-AAE2-4BB4-BC42-A16C91E4A0D5}" type="datetimeFigureOut">
              <a:rPr lang="en-US" smtClean="0"/>
              <a:t>9/15/2015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6409BF-52C3-421A-B65B-89B66D1E3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237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634B9-AAE2-4BB4-BC42-A16C91E4A0D5}" type="datetimeFigureOut">
              <a:rPr lang="en-US" smtClean="0"/>
              <a:t>9/15/2015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6409BF-52C3-421A-B65B-89B66D1E3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705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634B9-AAE2-4BB4-BC42-A16C91E4A0D5}" type="datetimeFigureOut">
              <a:rPr lang="en-US" smtClean="0"/>
              <a:t>9/15/2015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6409BF-52C3-421A-B65B-89B66D1E3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238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634B9-AAE2-4BB4-BC42-A16C91E4A0D5}" type="datetimeFigureOut">
              <a:rPr lang="en-US" smtClean="0"/>
              <a:t>9/15/2015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6409BF-52C3-421A-B65B-89B66D1E38C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7634"/>
            <a:ext cx="10515600" cy="13052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570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634B9-AAE2-4BB4-BC42-A16C91E4A0D5}" type="datetimeFigureOut">
              <a:rPr lang="en-US" smtClean="0"/>
              <a:t>9/15/2015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6409BF-52C3-421A-B65B-89B66D1E3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2138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634B9-AAE2-4BB4-BC42-A16C91E4A0D5}" type="datetimeFigureOut">
              <a:rPr lang="en-US" smtClean="0"/>
              <a:t>9/15/2015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6409BF-52C3-421A-B65B-89B66D1E3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8177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634B9-AAE2-4BB4-BC42-A16C91E4A0D5}" type="datetimeFigureOut">
              <a:rPr lang="en-US" smtClean="0"/>
              <a:t>9/15/2015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6409BF-52C3-421A-B65B-89B66D1E3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0665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634B9-AAE2-4BB4-BC42-A16C91E4A0D5}" type="datetimeFigureOut">
              <a:rPr lang="en-US" smtClean="0"/>
              <a:t>9/15/2015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6409BF-52C3-421A-B65B-89B66D1E3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5042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634B9-AAE2-4BB4-BC42-A16C91E4A0D5}" type="datetimeFigureOut">
              <a:rPr lang="en-US" smtClean="0"/>
              <a:t>9/15/2015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6409BF-52C3-421A-B65B-89B66D1E3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451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634B9-AAE2-4BB4-BC42-A16C91E4A0D5}" type="datetimeFigureOut">
              <a:rPr lang="en-US" smtClean="0"/>
              <a:t>9/15/2015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6409BF-52C3-421A-B65B-89B66D1E3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1138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634B9-AAE2-4BB4-BC42-A16C91E4A0D5}" type="datetimeFigureOut">
              <a:rPr lang="en-US" smtClean="0"/>
              <a:t>9/15/2015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6409BF-52C3-421A-B65B-89B66D1E3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7588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634B9-AAE2-4BB4-BC42-A16C91E4A0D5}" type="datetimeFigureOut">
              <a:rPr lang="en-US" smtClean="0"/>
              <a:t>9/15/2015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6409BF-52C3-421A-B65B-89B66D1E3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341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634B9-AAE2-4BB4-BC42-A16C91E4A0D5}" type="datetimeFigureOut">
              <a:rPr lang="en-US" smtClean="0"/>
              <a:t>9/15/2015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6409BF-52C3-421A-B65B-89B66D1E3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1237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634B9-AAE2-4BB4-BC42-A16C91E4A0D5}" type="datetimeFigureOut">
              <a:rPr lang="en-US" smtClean="0"/>
              <a:t>9/15/2015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6409BF-52C3-421A-B65B-89B66D1E3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41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634B9-AAE2-4BB4-BC42-A16C91E4A0D5}" type="datetimeFigureOut">
              <a:rPr lang="en-US" smtClean="0"/>
              <a:t>9/15/2015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6409BF-52C3-421A-B65B-89B66D1E3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9811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634B9-AAE2-4BB4-BC42-A16C91E4A0D5}" type="datetimeFigureOut">
              <a:rPr lang="en-US" smtClean="0"/>
              <a:t>9/15/2015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6409BF-52C3-421A-B65B-89B66D1E3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920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634B9-AAE2-4BB4-BC42-A16C91E4A0D5}" type="datetimeFigureOut">
              <a:rPr lang="en-US" smtClean="0"/>
              <a:t>9/15/2015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6409BF-52C3-421A-B65B-89B66D1E3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116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634B9-AAE2-4BB4-BC42-A16C91E4A0D5}" type="datetimeFigureOut">
              <a:rPr lang="en-US" smtClean="0"/>
              <a:t>9/15/2015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6409BF-52C3-421A-B65B-89B66D1E3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652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634B9-AAE2-4BB4-BC42-A16C91E4A0D5}" type="datetimeFigureOut">
              <a:rPr lang="en-US" smtClean="0"/>
              <a:t>9/15/2015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6409BF-52C3-421A-B65B-89B66D1E3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82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634B9-AAE2-4BB4-BC42-A16C91E4A0D5}" type="datetimeFigureOut">
              <a:rPr lang="en-US" smtClean="0"/>
              <a:t>9/15/2015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6409BF-52C3-421A-B65B-89B66D1E3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59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634B9-AAE2-4BB4-BC42-A16C91E4A0D5}" type="datetimeFigureOut">
              <a:rPr lang="en-US" smtClean="0"/>
              <a:t>9/15/2015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6409BF-52C3-421A-B65B-89B66D1E3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889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634B9-AAE2-4BB4-BC42-A16C91E4A0D5}" type="datetimeFigureOut">
              <a:rPr lang="en-US" smtClean="0"/>
              <a:t>9/15/2015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6409BF-52C3-421A-B65B-89B66D1E3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59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634B9-AAE2-4BB4-BC42-A16C91E4A0D5}" type="datetimeFigureOut">
              <a:rPr lang="en-US" smtClean="0"/>
              <a:t>9/15/2015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6409BF-52C3-421A-B65B-89B66D1E3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155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634B9-AAE2-4BB4-BC42-A16C91E4A0D5}" type="datetimeFigureOut">
              <a:rPr lang="en-US" smtClean="0"/>
              <a:t>9/15/2015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6409BF-52C3-421A-B65B-89B66D1E3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303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634B9-AAE2-4BB4-BC42-A16C91E4A0D5}" type="datetimeFigureOut">
              <a:rPr lang="en-US" smtClean="0"/>
              <a:t>9/15/2015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6409BF-52C3-421A-B65B-89B66D1E3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576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F8B634B9-AAE2-4BB4-BC42-A16C91E4A0D5}" type="datetimeFigureOut">
              <a:rPr lang="en-US" smtClean="0"/>
              <a:pPr/>
              <a:t>9/15/2015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118" y="6283470"/>
            <a:ext cx="1764874" cy="51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53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F8B634B9-AAE2-4BB4-BC42-A16C91E4A0D5}" type="datetimeFigureOut">
              <a:rPr lang="en-US" smtClean="0"/>
              <a:pPr/>
              <a:t>9/15/2015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118" y="6283470"/>
            <a:ext cx="1764874" cy="51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881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F8B634B9-AAE2-4BB4-BC42-A16C91E4A0D5}" type="datetimeFigureOut">
              <a:rPr lang="en-US" smtClean="0"/>
              <a:pPr/>
              <a:t>9/15/2015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118" y="6283470"/>
            <a:ext cx="1764874" cy="510884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158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415" y="1960474"/>
            <a:ext cx="5004486" cy="585216"/>
          </a:xfrm>
          <a:prstGeom prst="rect">
            <a:avLst/>
          </a:prstGeom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基于微软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Office 365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公有云平台的全新企业效率管理解决方案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96548" y="2673754"/>
            <a:ext cx="4755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spc="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Business Process Management</a:t>
            </a:r>
            <a:endParaRPr lang="en-US" sz="2000" spc="3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687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YunGalaxy</a:t>
            </a:r>
            <a:r>
              <a:rPr lang="zh-CN" altLang="en-US" dirty="0" smtClean="0"/>
              <a:t>平台通过如下微软技术构建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57" y="1610512"/>
            <a:ext cx="11170224" cy="4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9174" y="2934902"/>
            <a:ext cx="2826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Office 365</a:t>
            </a:r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是微软针对企业用户提供的公有云服务，包含一系列的企业生</a:t>
            </a:r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产</a:t>
            </a:r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力管理套件。</a:t>
            </a:r>
            <a:r>
              <a:rPr lang="en-US" altLang="zh-CN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endParaRPr 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67888" y="2934902"/>
            <a:ext cx="2826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Azure</a:t>
            </a:r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是微软最新的强大的云租赁服务，能够为企业提供多种体系的业务系统运营服务支撑。</a:t>
            </a:r>
            <a:r>
              <a:rPr lang="en-US" altLang="zh-CN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endParaRPr 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12208" y="2934901"/>
            <a:ext cx="2826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SharePoint</a:t>
            </a:r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作为统一协同平台，为企业提供一系列功能完善，集成紧密的应用服务。</a:t>
            </a:r>
            <a:endParaRPr 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09174" y="5334912"/>
            <a:ext cx="2826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Yammer</a:t>
            </a:r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针对企业用户的内部社交平台，为用户提供信息分享，讨论，推送和沟通等功能。</a:t>
            </a:r>
            <a:endParaRPr 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67887" y="5334911"/>
            <a:ext cx="2826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OneDrive for Business</a:t>
            </a:r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为企业提供在线文档存储功能，提供个人文件管理，文件共享，离线编辑，多设备同步等功能。</a:t>
            </a:r>
            <a:endParaRPr 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12207" y="5334910"/>
            <a:ext cx="2826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Skype for Business</a:t>
            </a:r>
            <a:r>
              <a:rPr lang="zh-CN" altLang="en-US" sz="1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为企业提供即时通讯，语音，视频交流，企业视频会议等功能。</a:t>
            </a:r>
            <a:endParaRPr 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33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888" y="1825625"/>
            <a:ext cx="4223918" cy="4351338"/>
          </a:xfr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YunGalaxy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工作流平台为了满足用户需求，提供了多设备的应用操作功能。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YunGalaxy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Web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的系统访问，根据用户设备类型，提供响应式的页面布局，能同时满足鼠标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键盘，与多点触控的操作体验</a:t>
            </a:r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。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多设备的一致性访问支持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436" y="201288"/>
            <a:ext cx="4427676" cy="28403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1496" y="3315249"/>
            <a:ext cx="1936933" cy="34671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0832" y="3315249"/>
            <a:ext cx="1941312" cy="34671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7781" y="3315249"/>
            <a:ext cx="1911402" cy="341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48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多种移动平台</a:t>
            </a:r>
            <a:r>
              <a:rPr lang="en-US" altLang="zh-CN" dirty="0" smtClean="0"/>
              <a:t>App</a:t>
            </a:r>
            <a:r>
              <a:rPr lang="zh-CN" altLang="en-US" dirty="0" smtClean="0"/>
              <a:t>应用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885" y="2061471"/>
            <a:ext cx="8270476" cy="3024330"/>
          </a:xfr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YunGalaxy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Mobile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为用户提供了独立的移动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App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套件，支持包括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iOS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Andriod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以及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Windows Phone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在内的移动设备。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同时，系统提供基于微信企业号的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App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应用，充分利用移动设备的及时性，便携性，为用户提供现代化的协同办公体验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363456" y="0"/>
            <a:ext cx="2828544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zh-CN" alt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Picture 2" descr="http://www.siteedesign.com.br/wp-content/uploads/ios_logo.png"/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3485" y="-8707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tse1.mm.bing.net/th?id=JN.h5WL83k9s6E4eQIyurFYwg&amp;pid=15.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6650" y="2063985"/>
            <a:ext cx="1252070" cy="125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www.thebitbag.com/wp-content/uploads/2015/01/Windows-10-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6834" y="3689352"/>
            <a:ext cx="2407008" cy="143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://www.zcsd.cc/upload/image/20140322/2014032207531683168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184" y="5023882"/>
            <a:ext cx="1611002" cy="122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52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多语言支持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726" y="1825625"/>
            <a:ext cx="4697274" cy="4351338"/>
          </a:xfr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对于</a:t>
            </a:r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跨国性质的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企业，多地之间的相互沟通和协作将是一</a:t>
            </a:r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个巨大挑战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r>
              <a:rPr lang="en-US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YunGalaxy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工作流平台提供了有效的本地化技术框架，为工作在不同国家的企业用户提供多语言的功能支持。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系统交互界面支持多语言的切换功能，用户可以根据自身需求，进行显示语言的灵活切换</a:t>
            </a:r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Picture 2" descr="A Globe With Collaboration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052512"/>
            <a:ext cx="6858000" cy="512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77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多平台部署支持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0349" y="1596447"/>
            <a:ext cx="4596994" cy="4351338"/>
          </a:xfr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YunGalaxy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基于微软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Office 365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平台进行构建。对于现有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Office 365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用户，在保证不影响任何现有的应用和服务的前提下，能够实现快速的在线安装与部署。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同时</a:t>
            </a:r>
            <a:r>
              <a:rPr lang="en-US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YunGalaxy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工作流平台充分利用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SharePoint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本身的功能特性，所有功能也能同样的部署到企业本地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SharePoint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环境，以及云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本地的混合部署模式</a:t>
            </a:r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lang="zh-CN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Picture 2" descr="Line Art Icons Of A House, Atom And Clou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49" y="1937759"/>
            <a:ext cx="6858000" cy="401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32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/>
          <p:nvPr/>
        </p:nvSpPr>
        <p:spPr>
          <a:xfrm>
            <a:off x="841917" y="5197605"/>
            <a:ext cx="10697870" cy="1024128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Rectangle 5"/>
          <p:cNvSpPr/>
          <p:nvPr/>
        </p:nvSpPr>
        <p:spPr>
          <a:xfrm>
            <a:off x="841917" y="4002942"/>
            <a:ext cx="10697870" cy="1024128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优势与收益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41917" y="1527760"/>
            <a:ext cx="10697870" cy="1024128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1917" y="2780849"/>
            <a:ext cx="10697870" cy="1024128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414724"/>
            <a:ext cx="10689795" cy="5238427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规范管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理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企业通过固化流程，把企业的关键流程导入系统，由系统定义流程的流转规则，并且可以由系统记录及控制工作时间，满足企业的管理需求及服务质量的要求，真正达到规范化管理的实质操作阶段。通过业务流程管理帮助集团总部对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所有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下属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公司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的战略、业务和职能的管控、跟踪监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督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70000"/>
              </a:lnSpc>
            </a:pP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提高效率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系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统让流程自动流转，提高工作效率和工作质量，可以将重复、有规则的事件转换系统自动处理，使流程“增值”，系统成为企业业务流程处理的一个“不知疲倦”的帮手。针对业务流程的数据分析还会对绩效产生积极的影响：提高员工的工作效率。 企业员工随时随地、及时有效的进行移动化信息处理，可以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提高企业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用于生产运作和管理的效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率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70000"/>
              </a:lnSpc>
            </a:pP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降低成本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通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过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自动化取代大量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繁琐的手工操作，减轻了员工的工作负担。另外，信息化手段大幅缩短流程周期（有时高达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90%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）和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降低成本，这种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效果在跨部门、跨区域的流程中尤为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突出。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70000"/>
              </a:lnSpc>
            </a:pP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70000"/>
              </a:lnSpc>
            </a:pP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持续改进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随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着流程的执行流转，系统能够以数据、直观的图形报表报告哪些流程制定得好，哪些流程需要改善，以便提供给决策者科学合理决策的依据，而不是单靠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经验判断，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从而达到不断优化的目的，呈螺旋式上升的趋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势。</a:t>
            </a:r>
          </a:p>
        </p:txBody>
      </p:sp>
    </p:spTree>
    <p:extLst>
      <p:ext uri="{BB962C8B-B14F-4D97-AF65-F5344CB8AC3E}">
        <p14:creationId xmlns:p14="http://schemas.microsoft.com/office/powerpoint/2010/main" val="2647998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关于知普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888" y="1586381"/>
            <a:ext cx="11061834" cy="4581946"/>
          </a:xfr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知普信息成立于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2007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年，长期专注于基于微软技术平台构建企业统一的信息管理体系。以企业管理效率提升为基础，为企业提供一站式效率管理解决方案套件。通过整合企业信息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发布、业务流程、知识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管理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过程，构建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扁平化管理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体系及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持续的管理过程改进。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公司目前拥有国内规模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最大最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专业的微软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Office 365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云平台技术服务团队。为国内外企业客户提供完整的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战略规划、方案构建、技术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研发及实施优化的持续服务能力。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400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-146939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我们的客户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89" y="960260"/>
            <a:ext cx="10516699" cy="567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16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国内企业管理新挑战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9734" y="1545242"/>
            <a:ext cx="9364065" cy="1024128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随着国内企业各项运营成本，主要是人工成本的快速上升，企业运营成本的有效控制将成为企业经营的重要因素。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89734" y="2815195"/>
            <a:ext cx="9364066" cy="1024128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随着各行业业务竞争的加剧，企业内部的管理效率，各部门间的协同配合，以及基于流程的业务推动将成为企业的核心竞争力。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89734" y="4083616"/>
            <a:ext cx="9364066" cy="1024128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随着包括平板电脑，手机等智能设备在企业办公环境的应用普及，高效的企业办公系统需要全面支持移动办公需求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89734" y="5352037"/>
            <a:ext cx="9364066" cy="1024128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企业办公应用需要适应市场环境的快速变化，以及企业业务的调整。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IT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建设向云平台架构转变，办公管理系统逐步从购买到租用模式的转变。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90043" y="1553434"/>
            <a:ext cx="1199692" cy="1024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成本</a:t>
            </a:r>
            <a:endParaRPr lang="en-US" altLang="zh-CN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控制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0042" y="2821855"/>
            <a:ext cx="1199692" cy="1024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管理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效率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90042" y="4090276"/>
            <a:ext cx="1199692" cy="1024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新型</a:t>
            </a:r>
            <a:endParaRPr lang="en-US" altLang="zh-CN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工具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90042" y="5345377"/>
            <a:ext cx="1199692" cy="1024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随需</a:t>
            </a:r>
            <a:endParaRPr lang="en-US" altLang="zh-CN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应变</a:t>
            </a:r>
          </a:p>
        </p:txBody>
      </p:sp>
    </p:spTree>
    <p:extLst>
      <p:ext uri="{BB962C8B-B14F-4D97-AF65-F5344CB8AC3E}">
        <p14:creationId xmlns:p14="http://schemas.microsoft.com/office/powerpoint/2010/main" val="242436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YunGalaxy</a:t>
            </a:r>
            <a:r>
              <a:rPr lang="zh-CN" altLang="en-US" dirty="0" smtClean="0"/>
              <a:t>办公流程管理平台概览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5242" y="1891462"/>
            <a:ext cx="3862426" cy="4351338"/>
          </a:xfr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YunGalaxy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是基于微软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Office 365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云平台进行构建的企业云办公解决方案。通过统一的工作流管理中心，为企业提供流程驱动的业务管理过程优化。系统紧密集成现有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Office 365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的平台优势，提供快速的流程部署，多设备的统一使用体验。实现办公流程的快速响应，高效处理及有效监管。推动企业管理过程的持续改进。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54457" y="1474285"/>
            <a:ext cx="1433779" cy="13867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办公流程管理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3236519" y="1469283"/>
            <a:ext cx="1433779" cy="13867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统一任务审批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018581" y="1469283"/>
            <a:ext cx="1433779" cy="13867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可视化流程图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52065" y="5283288"/>
            <a:ext cx="1433779" cy="13867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组织架构管理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3127165" y="5283289"/>
            <a:ext cx="1433779" cy="13867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流程角色管理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6018580" y="5283288"/>
            <a:ext cx="1433779" cy="13867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经营数据分析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54456" y="3438024"/>
            <a:ext cx="6997904" cy="12582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spc="3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YunGalaxy</a:t>
            </a:r>
            <a:r>
              <a:rPr lang="zh-CN" altLang="en-US" sz="3200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办公流程管理平台</a:t>
            </a:r>
            <a:endParaRPr lang="en-US" sz="3200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Right Arrow 20"/>
          <p:cNvSpPr/>
          <p:nvPr/>
        </p:nvSpPr>
        <p:spPr>
          <a:xfrm rot="13247389">
            <a:off x="1746781" y="2761977"/>
            <a:ext cx="740718" cy="428529"/>
          </a:xfrm>
          <a:prstGeom prst="rightArrow">
            <a:avLst/>
          </a:prstGeom>
          <a:solidFill>
            <a:schemeClr val="bg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16200000">
            <a:off x="3658666" y="2918419"/>
            <a:ext cx="427832" cy="428529"/>
          </a:xfrm>
          <a:prstGeom prst="rightArrow">
            <a:avLst/>
          </a:prstGeom>
          <a:solidFill>
            <a:schemeClr val="bg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18886482">
            <a:off x="5444110" y="2752327"/>
            <a:ext cx="740718" cy="428529"/>
          </a:xfrm>
          <a:prstGeom prst="rightArrow">
            <a:avLst/>
          </a:prstGeom>
          <a:solidFill>
            <a:schemeClr val="bg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9074741">
            <a:off x="1778897" y="4905591"/>
            <a:ext cx="740718" cy="428529"/>
          </a:xfrm>
          <a:prstGeom prst="rightArrow">
            <a:avLst/>
          </a:prstGeom>
          <a:solidFill>
            <a:schemeClr val="bg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5400000">
            <a:off x="3656315" y="4787314"/>
            <a:ext cx="427832" cy="428529"/>
          </a:xfrm>
          <a:prstGeom prst="rightArrow">
            <a:avLst/>
          </a:prstGeom>
          <a:solidFill>
            <a:schemeClr val="bg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2131156">
            <a:off x="5431139" y="4957623"/>
            <a:ext cx="740718" cy="428529"/>
          </a:xfrm>
          <a:prstGeom prst="rightArrow">
            <a:avLst/>
          </a:prstGeom>
          <a:solidFill>
            <a:schemeClr val="bg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26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YunGalaxy</a:t>
            </a:r>
            <a:r>
              <a:rPr lang="zh-CN" altLang="en-US" dirty="0" smtClean="0"/>
              <a:t>办公流程管理平台主要特点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35062" y="1514246"/>
            <a:ext cx="6598310" cy="4871924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zh-CN" alt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426" y="320039"/>
            <a:ext cx="7567573" cy="75675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44034" y="1690688"/>
            <a:ext cx="6071617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通过建立统一的组织架构管理，实现所有流程的统一管控和基于角色的任务审批功能。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建立统一的任务审批机制，提供便捷的任务审批功能（包括邮件审批，在线审批，消息推送等）。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通过流程电子化，实现跨部门的协同办公，达到集中管控的目的。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通过数据结构化及时、准确、完整的收集各部门运营和业务信息，为管理层提供决策数据依据。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实现可视化流程过程跟踪，使用户随时掌握流程处理过程。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用户操作过程的记录跟踪，保留流程过程的关键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环节点历史记录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信息。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利用微软公有云架构，企业无需进行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IT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基础建设投资。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9722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办公流程中心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36" y="1690688"/>
            <a:ext cx="3651652" cy="4739373"/>
          </a:xfr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流程中心是企业所有业务流程的统一访问入口。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流程中心可根据业务对流程进行分类。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用户点击任意一个应用图标，可直接进入相应应用。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系统可以根据规划需求，进行灵活方便的流程发布。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950" y="1046074"/>
            <a:ext cx="4252948" cy="20491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457" y="1926324"/>
            <a:ext cx="1903524" cy="29056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1387" y="3777241"/>
            <a:ext cx="4477511" cy="240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86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流程表单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276" y="1825625"/>
            <a:ext cx="4253690" cy="4351338"/>
          </a:xfr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系统内置常用标准办公流程表单。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流程表单采用简洁设计，基于触控操作的界面优化，适合移动设备操作。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系统提供向导式信息输入操作，方便用户进行信息管理。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流程表单提供</a:t>
            </a:r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中、英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双语显示，支持语言切换。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277" y="1825625"/>
            <a:ext cx="6614497" cy="413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6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可视化流程状态查看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726" y="1825625"/>
            <a:ext cx="4266063" cy="4351338"/>
          </a:xfr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系统提供可视化的流程状态</a:t>
            </a:r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查看，用户可随时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查看流程的当前状态。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流程各节点的状态根据流程处理过程实时进行更新。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流程图可以根据业务需求进行灵活的配置和更新。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系统自动记录和跟踪流程处理的历史信息。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353" y="1825625"/>
            <a:ext cx="68360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9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统一组织架构管理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0214" y="1825625"/>
            <a:ext cx="5523586" cy="4351338"/>
          </a:xfr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系统提供统一的企业组织架构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管理，用户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可以进行组织架构信息的管理。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系统提供员工信息管理，流程角色定义，以及基于角色的流程任务审批功能。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实现流程节点灵活配置和修改。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7"/>
            <a:ext cx="4582265" cy="23985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94022"/>
            <a:ext cx="4582265" cy="210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6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可视化经营数据分析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888" y="1825624"/>
            <a:ext cx="4362907" cy="4351338"/>
          </a:xfr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系统提供报表中心，企业各职能部门人员可以在线查看业务处理相关信息。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报表内容可以是表格形式的统计数据，也可以是可视化图表。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报表提供导出功能，</a:t>
            </a:r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可以导出成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Excel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en-US" altLang="zh-CN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PDF</a:t>
            </a:r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等格式的文件。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系统支持基于</a:t>
            </a:r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Power BI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的报表</a:t>
            </a:r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呈现。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738" y="1829971"/>
            <a:ext cx="6730094" cy="434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9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1475</Words>
  <Application>Microsoft Office PowerPoint</Application>
  <PresentationFormat>宽屏</PresentationFormat>
  <Paragraphs>88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等线</vt:lpstr>
      <vt:lpstr>微软雅黑 Light</vt:lpstr>
      <vt:lpstr>Arial</vt:lpstr>
      <vt:lpstr>Calibri</vt:lpstr>
      <vt:lpstr>Wingdings</vt:lpstr>
      <vt:lpstr>Office Theme</vt:lpstr>
      <vt:lpstr>1_Office Theme</vt:lpstr>
      <vt:lpstr>2_Office Theme</vt:lpstr>
      <vt:lpstr>PowerPoint 演示文稿</vt:lpstr>
      <vt:lpstr>国内企业管理新挑战</vt:lpstr>
      <vt:lpstr>YunGalaxy办公流程管理平台概览</vt:lpstr>
      <vt:lpstr>YunGalaxy办公流程管理平台主要特点</vt:lpstr>
      <vt:lpstr>办公流程中心</vt:lpstr>
      <vt:lpstr>流程表单</vt:lpstr>
      <vt:lpstr>可视化流程状态查看</vt:lpstr>
      <vt:lpstr>统一组织架构管理</vt:lpstr>
      <vt:lpstr>可视化经营数据分析</vt:lpstr>
      <vt:lpstr>YunGalaxy平台通过如下微软技术构建</vt:lpstr>
      <vt:lpstr>多设备的一致性访问支持</vt:lpstr>
      <vt:lpstr>多种移动平台App应用</vt:lpstr>
      <vt:lpstr>多语言支持</vt:lpstr>
      <vt:lpstr>多平台部署支持</vt:lpstr>
      <vt:lpstr>优势与收益</vt:lpstr>
      <vt:lpstr>关于知普</vt:lpstr>
      <vt:lpstr>我们的客户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Renger Hu</dc:creator>
  <cp:lastModifiedBy>方君木</cp:lastModifiedBy>
  <cp:revision>38</cp:revision>
  <dcterms:created xsi:type="dcterms:W3CDTF">2015-08-11T10:24:09Z</dcterms:created>
  <dcterms:modified xsi:type="dcterms:W3CDTF">2015-09-15T03:36:28Z</dcterms:modified>
</cp:coreProperties>
</file>